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01" r:id="rId5"/>
    <p:sldId id="319" r:id="rId6"/>
    <p:sldId id="320" r:id="rId7"/>
    <p:sldId id="323" r:id="rId8"/>
    <p:sldId id="324" r:id="rId9"/>
    <p:sldId id="325" r:id="rId10"/>
    <p:sldId id="331" r:id="rId11"/>
    <p:sldId id="322" r:id="rId12"/>
    <p:sldId id="328" r:id="rId13"/>
    <p:sldId id="33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240BA10-ED2D-4C39-84EC-1CEFE69C0E37}">
          <p14:sldIdLst>
            <p14:sldId id="301"/>
            <p14:sldId id="319"/>
            <p14:sldId id="320"/>
            <p14:sldId id="323"/>
            <p14:sldId id="324"/>
            <p14:sldId id="325"/>
            <p14:sldId id="331"/>
            <p14:sldId id="322"/>
            <p14:sldId id="328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54E"/>
    <a:srgbClr val="61A92D"/>
    <a:srgbClr val="00A099"/>
    <a:srgbClr val="6BA414"/>
    <a:srgbClr val="545752"/>
    <a:srgbClr val="535651"/>
    <a:srgbClr val="7CB820"/>
    <a:srgbClr val="1A738E"/>
    <a:srgbClr val="3A3C38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79195" autoAdjust="0"/>
  </p:normalViewPr>
  <p:slideViewPr>
    <p:cSldViewPr>
      <p:cViewPr varScale="1">
        <p:scale>
          <a:sx n="57" d="100"/>
          <a:sy n="57" d="100"/>
        </p:scale>
        <p:origin x="18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256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940D4-6630-4674-B6BC-E7C9FF1729CC}" type="datetimeFigureOut">
              <a:rPr lang="cs-CZ" smtClean="0"/>
              <a:pPr/>
              <a:t>17. 5. 2017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AF393-345C-4346-BD04-FCBCD39E4E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452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0553D-AAF9-4829-9C17-392D98EA7FD8}" type="datetimeFigureOut">
              <a:rPr lang="cs-CZ" smtClean="0"/>
              <a:pPr/>
              <a:t>17. 5. 2017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501DF-D9F3-4EE3-969D-BBC9D55395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73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732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452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43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849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610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722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777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457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530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501DF-D9F3-4EE3-969D-BBC9D55395B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086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1784" y="2420888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>
                <a:solidFill>
                  <a:srgbClr val="1A738E"/>
                </a:solidFill>
              </a:defRPr>
            </a:lvl1pPr>
          </a:lstStyle>
          <a:p>
            <a:r>
              <a:rPr lang="cs-CZ" dirty="0"/>
              <a:t>Vložte titul / Insert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39552" y="3068960"/>
            <a:ext cx="6400800" cy="4789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1" i="0" baseline="0">
                <a:solidFill>
                  <a:srgbClr val="6BA41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Vložte podtitul / Insert </a:t>
            </a:r>
            <a:r>
              <a:rPr lang="cs-CZ" dirty="0" err="1"/>
              <a:t>subtitle</a:t>
            </a:r>
            <a:endParaRPr lang="cs-CZ" dirty="0"/>
          </a:p>
          <a:p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540197" y="3572817"/>
            <a:ext cx="6335712" cy="432247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buNone/>
              <a:defRPr sz="1800" baseline="0">
                <a:solidFill>
                  <a:srgbClr val="6BA414"/>
                </a:solidFill>
              </a:defRPr>
            </a:lvl1pPr>
          </a:lstStyle>
          <a:p>
            <a:pPr lvl="0"/>
            <a:r>
              <a:rPr lang="cs-CZ" dirty="0"/>
              <a:t>Vložte jméno autora nebo text /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additional</a:t>
            </a:r>
            <a:r>
              <a:rPr lang="cs-CZ" dirty="0"/>
              <a:t> text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370A020-0663-4026-A9C4-F0C0D503DF31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9" name="Zástupný symbol pro zápatí 12"/>
          <p:cNvSpPr>
            <a:spLocks noGrp="1"/>
          </p:cNvSpPr>
          <p:nvPr>
            <p:ph type="ftr" sz="quarter" idx="3"/>
          </p:nvPr>
        </p:nvSpPr>
        <p:spPr>
          <a:xfrm>
            <a:off x="1115616" y="6525344"/>
            <a:ext cx="756848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A738E"/>
                </a:solidFill>
              </a:defRPr>
            </a:lvl1pPr>
          </a:lstStyle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69440"/>
            <a:ext cx="8139344" cy="430887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marR="0" indent="2667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CB820"/>
              </a:buClr>
              <a:buSzTx/>
              <a:buFont typeface="Arial" pitchFamily="34" charset="0"/>
              <a:buChar char="•"/>
              <a:tabLst/>
              <a:defRPr sz="2200" b="0" i="0" baseline="0">
                <a:solidFill>
                  <a:srgbClr val="3A3C3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Vložte seznam / Insert </a:t>
            </a:r>
            <a:r>
              <a:rPr lang="cs-CZ" dirty="0" err="1"/>
              <a:t>bulleted</a:t>
            </a:r>
            <a:r>
              <a:rPr lang="cs-CZ" dirty="0"/>
              <a:t> list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40197" y="2780928"/>
            <a:ext cx="8138669" cy="431800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266700" indent="-266700">
              <a:buClr>
                <a:srgbClr val="7CB820"/>
              </a:buClr>
              <a:buFont typeface="+mj-lt"/>
              <a:buAutoNum type="arabicPeriod"/>
              <a:defRPr sz="2200">
                <a:solidFill>
                  <a:srgbClr val="6BA414"/>
                </a:solidFill>
              </a:defRPr>
            </a:lvl1pPr>
          </a:lstStyle>
          <a:p>
            <a:r>
              <a:rPr lang="cs-CZ" dirty="0"/>
              <a:t>Vložte číslovaný seznam / Insert </a:t>
            </a:r>
            <a:r>
              <a:rPr lang="cs-CZ" dirty="0" err="1"/>
              <a:t>numbered</a:t>
            </a:r>
            <a:r>
              <a:rPr lang="cs-CZ" dirty="0"/>
              <a:t> list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540197" y="3356992"/>
            <a:ext cx="8137995" cy="430887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>
              <a:buNone/>
              <a:defRPr sz="2200">
                <a:solidFill>
                  <a:srgbClr val="3A3C38"/>
                </a:solidFill>
              </a:defRPr>
            </a:lvl1pPr>
          </a:lstStyle>
          <a:p>
            <a:pPr lvl="0"/>
            <a:r>
              <a:rPr lang="cs-CZ" dirty="0"/>
              <a:t>Vložte text / Insert </a:t>
            </a:r>
            <a:r>
              <a:rPr lang="cs-CZ" dirty="0" err="1"/>
              <a:t>plain</a:t>
            </a:r>
            <a:r>
              <a:rPr lang="cs-CZ" dirty="0"/>
              <a:t> text</a:t>
            </a:r>
          </a:p>
        </p:txBody>
      </p:sp>
      <p:sp>
        <p:nvSpPr>
          <p:cNvPr id="11" name="Nadpis 1"/>
          <p:cNvSpPr>
            <a:spLocks noGrp="1"/>
          </p:cNvSpPr>
          <p:nvPr>
            <p:ph type="ctrTitle" hasCustomPrompt="1"/>
          </p:nvPr>
        </p:nvSpPr>
        <p:spPr>
          <a:xfrm>
            <a:off x="539552" y="1340768"/>
            <a:ext cx="8132440" cy="492443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600" b="1">
                <a:solidFill>
                  <a:srgbClr val="1A738E"/>
                </a:solidFill>
              </a:defRPr>
            </a:lvl1pPr>
          </a:lstStyle>
          <a:p>
            <a:r>
              <a:rPr lang="cs-CZ" dirty="0"/>
              <a:t>Vložte název snímku / Insert slide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0" name="Zástupný symbol pro graf 9"/>
          <p:cNvSpPr>
            <a:spLocks noGrp="1"/>
          </p:cNvSpPr>
          <p:nvPr>
            <p:ph type="chart" sz="quarter" idx="16" hasCustomPrompt="1"/>
          </p:nvPr>
        </p:nvSpPr>
        <p:spPr>
          <a:xfrm>
            <a:off x="539750" y="3933056"/>
            <a:ext cx="8135938" cy="648444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1800">
                <a:solidFill>
                  <a:srgbClr val="3A3C38"/>
                </a:solidFill>
              </a:defRPr>
            </a:lvl1pPr>
          </a:lstStyle>
          <a:p>
            <a:r>
              <a:rPr lang="cs-CZ" dirty="0"/>
              <a:t>Vložte graf / Insert chart</a:t>
            </a:r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93FF6F81-7B04-4748-B42E-83988E54FF59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15" name="Zástupný symbol pro zápatí 12"/>
          <p:cNvSpPr>
            <a:spLocks noGrp="1"/>
          </p:cNvSpPr>
          <p:nvPr>
            <p:ph type="ftr" sz="quarter" idx="3"/>
          </p:nvPr>
        </p:nvSpPr>
        <p:spPr>
          <a:xfrm>
            <a:off x="1115616" y="6525344"/>
            <a:ext cx="756848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A738E"/>
                </a:solidFill>
              </a:defRPr>
            </a:lvl1pPr>
          </a:lstStyle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4" hasCustomPrompt="1"/>
          </p:nvPr>
        </p:nvSpPr>
        <p:spPr>
          <a:xfrm>
            <a:off x="540197" y="2060550"/>
            <a:ext cx="8136259" cy="31686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Tx/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cs-CZ" dirty="0"/>
              <a:t>Vložte obrázek / Insert </a:t>
            </a:r>
            <a:r>
              <a:rPr lang="cs-CZ" dirty="0" err="1"/>
              <a:t>picture</a:t>
            </a:r>
            <a:endParaRPr lang="cs-CZ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5" hasCustomPrompt="1"/>
          </p:nvPr>
        </p:nvSpPr>
        <p:spPr>
          <a:xfrm>
            <a:off x="540197" y="5301902"/>
            <a:ext cx="8136259" cy="287338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200" i="1" baseline="0">
                <a:solidFill>
                  <a:srgbClr val="3A3C38"/>
                </a:solidFill>
                <a:latin typeface="Cambria" pitchFamily="18" charset="0"/>
              </a:defRPr>
            </a:lvl1pPr>
          </a:lstStyle>
          <a:p>
            <a:pPr lvl="0"/>
            <a:r>
              <a:rPr lang="cs-CZ" dirty="0"/>
              <a:t>Popis obrázku / Picture </a:t>
            </a:r>
            <a:r>
              <a:rPr lang="cs-CZ" dirty="0" err="1"/>
              <a:t>description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ctrTitle" hasCustomPrompt="1"/>
          </p:nvPr>
        </p:nvSpPr>
        <p:spPr>
          <a:xfrm>
            <a:off x="539552" y="1352381"/>
            <a:ext cx="8132440" cy="492443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600" b="1">
                <a:solidFill>
                  <a:srgbClr val="1A738E"/>
                </a:solidFill>
              </a:defRPr>
            </a:lvl1pPr>
          </a:lstStyle>
          <a:p>
            <a:r>
              <a:rPr lang="cs-CZ" dirty="0"/>
              <a:t>Vložte název snímku / Insert slide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C977EF7-CDD1-49D4-B26E-B0E15987AD01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11" name="Zástupný symbol pro zápatí 12"/>
          <p:cNvSpPr>
            <a:spLocks noGrp="1"/>
          </p:cNvSpPr>
          <p:nvPr>
            <p:ph type="ftr" sz="quarter" idx="3"/>
          </p:nvPr>
        </p:nvSpPr>
        <p:spPr>
          <a:xfrm>
            <a:off x="1115616" y="6525344"/>
            <a:ext cx="756848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A738E"/>
                </a:solidFill>
              </a:defRPr>
            </a:lvl1pPr>
          </a:lstStyle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31812" y="2158994"/>
            <a:ext cx="4040188" cy="40011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marL="0" indent="0">
              <a:buNone/>
              <a:defRPr sz="2000" b="1">
                <a:solidFill>
                  <a:srgbClr val="6BA41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Podtitul /</a:t>
            </a:r>
            <a:r>
              <a:rPr lang="cs-CZ" dirty="0" err="1"/>
              <a:t>Subtitle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531812" y="2678931"/>
            <a:ext cx="4040188" cy="1508105"/>
          </a:xfrm>
          <a:prstGeom prst="rect">
            <a:avLst/>
          </a:prstGeom>
        </p:spPr>
        <p:txBody>
          <a:bodyPr>
            <a:spAutoFit/>
          </a:bodyPr>
          <a:lstStyle>
            <a:lvl1pPr marL="266700" indent="-266700">
              <a:buClr>
                <a:srgbClr val="7CB820"/>
              </a:buClr>
              <a:buNone/>
              <a:defRPr sz="2000">
                <a:solidFill>
                  <a:srgbClr val="3A3C38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Vložte seznam / Insert list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678931"/>
            <a:ext cx="4041775" cy="1508105"/>
          </a:xfrm>
          <a:prstGeom prst="rect">
            <a:avLst/>
          </a:prstGeom>
        </p:spPr>
        <p:txBody>
          <a:bodyPr>
            <a:spAutoFit/>
          </a:bodyPr>
          <a:lstStyle>
            <a:lvl1pPr marL="266700" indent="-266700">
              <a:buClr>
                <a:srgbClr val="7CB820"/>
              </a:buClr>
              <a:buNone/>
              <a:defRPr sz="2000">
                <a:solidFill>
                  <a:srgbClr val="3A3C38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Vložte seznam / Insert list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ctrTitle" hasCustomPrompt="1"/>
          </p:nvPr>
        </p:nvSpPr>
        <p:spPr>
          <a:xfrm>
            <a:off x="539552" y="1352381"/>
            <a:ext cx="8132440" cy="492443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defRPr sz="2600" b="1">
                <a:solidFill>
                  <a:srgbClr val="1A738E"/>
                </a:solidFill>
              </a:defRPr>
            </a:lvl1pPr>
          </a:lstStyle>
          <a:p>
            <a:r>
              <a:rPr lang="cs-CZ" dirty="0"/>
              <a:t>Vložte název snímku / Insert slide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1" name="Zástupný symbol pro text 2"/>
          <p:cNvSpPr>
            <a:spLocks noGrp="1"/>
          </p:cNvSpPr>
          <p:nvPr>
            <p:ph type="body" idx="10" hasCustomPrompt="1"/>
          </p:nvPr>
        </p:nvSpPr>
        <p:spPr>
          <a:xfrm>
            <a:off x="4644008" y="2149405"/>
            <a:ext cx="4040188" cy="40011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marL="0" indent="0">
              <a:buNone/>
              <a:defRPr sz="2000" b="1">
                <a:solidFill>
                  <a:srgbClr val="6BA41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Podtitul / </a:t>
            </a:r>
            <a:r>
              <a:rPr lang="cs-CZ" dirty="0" err="1"/>
              <a:t>Subtitle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F3AFF87-E5F4-48DF-AC24-5444AD3DBC9B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3"/>
          </p:nvPr>
        </p:nvSpPr>
        <p:spPr>
          <a:xfrm>
            <a:off x="1115616" y="6525344"/>
            <a:ext cx="756848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A738E"/>
                </a:solidFill>
              </a:defRPr>
            </a:lvl1pPr>
          </a:lstStyle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1784" y="3018728"/>
            <a:ext cx="8134672" cy="892552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l">
              <a:defRPr sz="2600" b="1" baseline="0">
                <a:solidFill>
                  <a:srgbClr val="1A738E"/>
                </a:solidFill>
              </a:defRPr>
            </a:lvl1pPr>
          </a:lstStyle>
          <a:p>
            <a:r>
              <a:rPr lang="cs-CZ" dirty="0"/>
              <a:t>Poděkování</a:t>
            </a:r>
            <a:br>
              <a:rPr lang="cs-CZ" dirty="0"/>
            </a:br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 text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lIns="0"/>
          <a:lstStyle/>
          <a:p>
            <a:fld id="{B5834E00-0EDE-4AF0-BFF0-A2A79660F9F2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7" name="Zástupný symbol pro zápatí 12"/>
          <p:cNvSpPr>
            <a:spLocks noGrp="1"/>
          </p:cNvSpPr>
          <p:nvPr>
            <p:ph type="ftr" sz="quarter" idx="3"/>
          </p:nvPr>
        </p:nvSpPr>
        <p:spPr>
          <a:xfrm>
            <a:off x="1115616" y="6525344"/>
            <a:ext cx="756848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A738E"/>
                </a:solidFill>
              </a:defRPr>
            </a:lvl1pPr>
          </a:lstStyle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gradFill>
            <a:gsLst>
              <a:gs pos="0">
                <a:srgbClr val="6BA414"/>
              </a:gs>
              <a:gs pos="64999">
                <a:srgbClr val="7CB820"/>
              </a:gs>
              <a:gs pos="100000">
                <a:srgbClr val="7CB820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1187672" y="634380"/>
            <a:ext cx="864000" cy="0"/>
          </a:xfrm>
          <a:prstGeom prst="line">
            <a:avLst/>
          </a:prstGeom>
          <a:ln w="15875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 descr="CZGBC_logo-cz_white_rgb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4380"/>
            <a:ext cx="1260000" cy="1260000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/>
        </p:nvCxnSpPr>
        <p:spPr>
          <a:xfrm>
            <a:off x="179512" y="6453336"/>
            <a:ext cx="8640960" cy="0"/>
          </a:xfrm>
          <a:prstGeom prst="line">
            <a:avLst/>
          </a:prstGeom>
          <a:ln w="12700" cmpd="sng">
            <a:solidFill>
              <a:srgbClr val="7CB8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 descr="ppt-header-czgbc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907704" y="353745"/>
            <a:ext cx="4209524" cy="561270"/>
          </a:xfrm>
          <a:prstGeom prst="rect">
            <a:avLst/>
          </a:prstGeom>
        </p:spPr>
      </p:pic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179512" y="6525343"/>
            <a:ext cx="899592" cy="216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rgbClr val="545752"/>
                </a:solidFill>
              </a:defRPr>
            </a:lvl1pPr>
          </a:lstStyle>
          <a:p>
            <a:fld id="{8E38E5BB-9320-4F12-A3CE-2F5FC538F921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3"/>
          </p:nvPr>
        </p:nvSpPr>
        <p:spPr>
          <a:xfrm>
            <a:off x="1115616" y="6525344"/>
            <a:ext cx="756848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0">
                <a:solidFill>
                  <a:srgbClr val="1A738E"/>
                </a:solidFill>
              </a:defRPr>
            </a:lvl1pPr>
          </a:lstStyle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73" r:id="rId3"/>
    <p:sldLayoutId id="2147483653" r:id="rId4"/>
    <p:sldLayoutId id="2147483674" r:id="rId5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541472" y="4329100"/>
            <a:ext cx="6400800" cy="6120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i="0" kern="1200" baseline="0">
                <a:solidFill>
                  <a:srgbClr val="6BA41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800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69377" y="1772816"/>
            <a:ext cx="7772400" cy="4248472"/>
          </a:xfrm>
        </p:spPr>
        <p:txBody>
          <a:bodyPr>
            <a:noAutofit/>
          </a:bodyPr>
          <a:lstStyle/>
          <a:p>
            <a:pPr algn="ctr"/>
            <a:r>
              <a:rPr lang="cs-CZ" sz="5400" dirty="0"/>
              <a:t>ČESKÁ RADA PRO ŠETRNÉ BUDOVY</a:t>
            </a:r>
            <a:br>
              <a:rPr lang="cs-CZ" sz="5400" dirty="0"/>
            </a:br>
            <a:br>
              <a:rPr lang="cs-CZ" sz="5400" dirty="0"/>
            </a:br>
            <a:r>
              <a:rPr lang="cs-CZ" sz="5400" dirty="0"/>
              <a:t>AKTIVITY A CÍLE PRO ROK 2017</a:t>
            </a:r>
            <a:br>
              <a:rPr lang="cs-CZ" sz="5400" dirty="0"/>
            </a:b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137015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176105"/>
            <a:ext cx="8132440" cy="492443"/>
          </a:xfrm>
        </p:spPr>
        <p:txBody>
          <a:bodyPr/>
          <a:lstStyle/>
          <a:p>
            <a:r>
              <a:rPr lang="cs-CZ" dirty="0"/>
              <a:t>Oslovené firmy k partnerství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98A2A86-8D2A-4925-AEBB-2CAA876506F5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668548"/>
            <a:ext cx="8139344" cy="4899803"/>
          </a:xfrm>
        </p:spPr>
        <p:txBody>
          <a:bodyPr numCol="2"/>
          <a:lstStyle/>
          <a:p>
            <a:r>
              <a:rPr lang="cs-CZ" dirty="0"/>
              <a:t>AFI</a:t>
            </a:r>
          </a:p>
          <a:p>
            <a:r>
              <a:rPr lang="cs-CZ" dirty="0" err="1"/>
              <a:t>AMiT</a:t>
            </a:r>
            <a:endParaRPr lang="cs-CZ" dirty="0"/>
          </a:p>
          <a:p>
            <a:r>
              <a:rPr lang="cs-CZ" dirty="0"/>
              <a:t>Armstrong</a:t>
            </a:r>
          </a:p>
          <a:p>
            <a:r>
              <a:rPr lang="cs-CZ" dirty="0" err="1"/>
              <a:t>Atrea</a:t>
            </a:r>
            <a:endParaRPr lang="cs-CZ" dirty="0"/>
          </a:p>
          <a:p>
            <a:r>
              <a:rPr lang="cs-CZ" dirty="0"/>
              <a:t>CA IMMO</a:t>
            </a:r>
          </a:p>
          <a:p>
            <a:r>
              <a:rPr lang="cs-CZ" dirty="0" err="1"/>
              <a:t>Crestyl</a:t>
            </a:r>
            <a:endParaRPr lang="cs-CZ" dirty="0"/>
          </a:p>
          <a:p>
            <a:r>
              <a:rPr lang="cs-CZ" dirty="0"/>
              <a:t>Enika</a:t>
            </a:r>
          </a:p>
          <a:p>
            <a:r>
              <a:rPr lang="cs-CZ" dirty="0" err="1"/>
              <a:t>Heluz</a:t>
            </a:r>
            <a:endParaRPr lang="cs-CZ" dirty="0"/>
          </a:p>
          <a:p>
            <a:r>
              <a:rPr lang="cs-CZ" dirty="0" err="1"/>
              <a:t>Horizon</a:t>
            </a:r>
            <a:endParaRPr lang="cs-CZ" dirty="0"/>
          </a:p>
          <a:p>
            <a:r>
              <a:rPr lang="cs-CZ" dirty="0" err="1"/>
              <a:t>Kingspan</a:t>
            </a:r>
            <a:endParaRPr lang="cs-CZ" dirty="0"/>
          </a:p>
          <a:p>
            <a:r>
              <a:rPr lang="cs-CZ" dirty="0"/>
              <a:t>KKCG</a:t>
            </a:r>
          </a:p>
          <a:p>
            <a:endParaRPr lang="cs-CZ" dirty="0"/>
          </a:p>
          <a:p>
            <a:r>
              <a:rPr lang="cs-CZ" dirty="0" err="1"/>
              <a:t>Knauf</a:t>
            </a:r>
            <a:endParaRPr lang="cs-CZ" dirty="0"/>
          </a:p>
          <a:p>
            <a:r>
              <a:rPr lang="cs-CZ" dirty="0" err="1"/>
              <a:t>Liko-S</a:t>
            </a:r>
            <a:endParaRPr lang="cs-CZ" dirty="0"/>
          </a:p>
          <a:p>
            <a:r>
              <a:rPr lang="cs-CZ" dirty="0" err="1"/>
              <a:t>Lindab</a:t>
            </a:r>
            <a:endParaRPr lang="cs-CZ" dirty="0"/>
          </a:p>
          <a:p>
            <a:r>
              <a:rPr lang="cs-CZ" dirty="0"/>
              <a:t>Němec</a:t>
            </a:r>
          </a:p>
          <a:p>
            <a:r>
              <a:rPr lang="cs-CZ" dirty="0"/>
              <a:t>Rujbr</a:t>
            </a:r>
          </a:p>
          <a:p>
            <a:r>
              <a:rPr lang="cs-CZ" dirty="0" err="1"/>
              <a:t>SaintGobain</a:t>
            </a:r>
            <a:endParaRPr lang="cs-CZ" dirty="0"/>
          </a:p>
          <a:p>
            <a:r>
              <a:rPr lang="cs-CZ" dirty="0"/>
              <a:t>Schneider Electric</a:t>
            </a:r>
          </a:p>
          <a:p>
            <a:r>
              <a:rPr lang="cs-CZ" dirty="0"/>
              <a:t>Siemens</a:t>
            </a:r>
          </a:p>
          <a:p>
            <a:r>
              <a:rPr lang="cs-CZ" dirty="0"/>
              <a:t>Skanska</a:t>
            </a:r>
          </a:p>
          <a:p>
            <a:r>
              <a:rPr lang="cs-CZ" dirty="0" err="1"/>
              <a:t>Trimo</a:t>
            </a:r>
            <a:endParaRPr lang="cs-CZ" dirty="0"/>
          </a:p>
          <a:p>
            <a:r>
              <a:rPr lang="cs-CZ" dirty="0" err="1"/>
              <a:t>Wago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63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32648" y="2204864"/>
            <a:ext cx="8139344" cy="3681008"/>
          </a:xfrm>
        </p:spPr>
        <p:txBody>
          <a:bodyPr/>
          <a:lstStyle/>
          <a:p>
            <a:r>
              <a:rPr lang="cs-CZ" dirty="0"/>
              <a:t>Příprava projektu </a:t>
            </a:r>
            <a:r>
              <a:rPr lang="cs-CZ" b="1" dirty="0"/>
              <a:t>Online benchmarkingu budov </a:t>
            </a:r>
            <a:r>
              <a:rPr lang="cs-CZ" dirty="0"/>
              <a:t>– anonymní porovnání vlastní spotřeby s referenčním průměrem (inspirací je např. </a:t>
            </a:r>
            <a:r>
              <a:rPr lang="cs-CZ" dirty="0" err="1"/>
              <a:t>EnergyStar</a:t>
            </a:r>
            <a:r>
              <a:rPr lang="cs-CZ" dirty="0"/>
              <a:t> Portfolio)</a:t>
            </a:r>
          </a:p>
          <a:p>
            <a:r>
              <a:rPr lang="cs-CZ" dirty="0"/>
              <a:t>Příprava </a:t>
            </a:r>
            <a:r>
              <a:rPr lang="cs-CZ" b="1" dirty="0"/>
              <a:t>Nástroje pro posouzení aplikace principů </a:t>
            </a:r>
            <a:r>
              <a:rPr lang="cs-CZ" b="1" dirty="0" err="1"/>
              <a:t>EnM</a:t>
            </a:r>
            <a:r>
              <a:rPr lang="cs-CZ" b="1" dirty="0"/>
              <a:t> </a:t>
            </a:r>
            <a:r>
              <a:rPr lang="cs-CZ" dirty="0"/>
              <a:t>pro uživatele a správce – podpora komunikace techniků a </a:t>
            </a:r>
            <a:r>
              <a:rPr lang="cs-CZ" dirty="0" err="1"/>
              <a:t>decision-makerů</a:t>
            </a:r>
            <a:endParaRPr lang="cs-CZ" dirty="0"/>
          </a:p>
          <a:p>
            <a:r>
              <a:rPr lang="cs-CZ" dirty="0"/>
              <a:t>Realizace </a:t>
            </a:r>
            <a:r>
              <a:rPr lang="cs-CZ" b="1" dirty="0"/>
              <a:t>seminářů k energetickému managementu</a:t>
            </a:r>
            <a:r>
              <a:rPr lang="cs-CZ" dirty="0"/>
              <a:t>, zaměření na průmysl</a:t>
            </a:r>
          </a:p>
          <a:p>
            <a:r>
              <a:rPr lang="cs-CZ" b="1" dirty="0"/>
              <a:t>Připomínkování související legislativy </a:t>
            </a:r>
            <a:r>
              <a:rPr lang="cs-CZ" dirty="0"/>
              <a:t>včetně zákona o hospodaření energií (energetický audit a posudek, certifikace energetického managementu apod.)</a:t>
            </a: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340769"/>
            <a:ext cx="8132440" cy="492443"/>
          </a:xfrm>
        </p:spPr>
        <p:txBody>
          <a:bodyPr/>
          <a:lstStyle/>
          <a:p>
            <a:r>
              <a:rPr lang="cs-CZ" dirty="0"/>
              <a:t>PS Energetický management 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98A2A86-8D2A-4925-AEBB-2CAA876506F5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6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17199" y="2276872"/>
            <a:ext cx="8139344" cy="3342453"/>
          </a:xfrm>
        </p:spPr>
        <p:txBody>
          <a:bodyPr/>
          <a:lstStyle/>
          <a:p>
            <a:r>
              <a:rPr lang="cs-CZ" dirty="0"/>
              <a:t>Pokračování v jednáních s MŽP a postupně prosazovat </a:t>
            </a:r>
            <a:r>
              <a:rPr lang="cs-CZ" b="1" dirty="0"/>
              <a:t>podporu EPD v dalších dotačních programech</a:t>
            </a:r>
            <a:r>
              <a:rPr lang="cs-CZ" dirty="0"/>
              <a:t> zejména pro nerezidenční budovy a prosadit </a:t>
            </a:r>
            <a:r>
              <a:rPr lang="cs-CZ" b="1" dirty="0"/>
              <a:t>EPD do veřejných zakázek</a:t>
            </a:r>
          </a:p>
          <a:p>
            <a:r>
              <a:rPr lang="cs-CZ" dirty="0"/>
              <a:t>Příprava laicky srozumitelného </a:t>
            </a:r>
            <a:r>
              <a:rPr lang="cs-CZ" b="1" dirty="0"/>
              <a:t>značení šetrných výrobků </a:t>
            </a:r>
            <a:r>
              <a:rPr lang="cs-CZ" dirty="0"/>
              <a:t>a podpora vzniku </a:t>
            </a:r>
            <a:r>
              <a:rPr lang="cs-CZ" b="1" dirty="0"/>
              <a:t>systému monitoringu a kontroly kvality výrobků </a:t>
            </a:r>
            <a:r>
              <a:rPr lang="cs-CZ" dirty="0"/>
              <a:t>ve stavbách</a:t>
            </a:r>
          </a:p>
          <a:p>
            <a:r>
              <a:rPr lang="cs-CZ" b="1" dirty="0"/>
              <a:t>Zmapování „odpadové“ legislativy </a:t>
            </a:r>
            <a:r>
              <a:rPr lang="cs-CZ" dirty="0"/>
              <a:t>v ČR, pokračování účasti Rady na PS při MPO k odpadovému hospodářství, akční plán </a:t>
            </a:r>
            <a:r>
              <a:rPr lang="cs-CZ" b="1" dirty="0"/>
              <a:t>využívání druhotných surovin</a:t>
            </a:r>
          </a:p>
          <a:p>
            <a:r>
              <a:rPr lang="cs-CZ" dirty="0"/>
              <a:t>Poskytnutí výstupů členům prostřednictvím semináře, NL</a:t>
            </a: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340769"/>
            <a:ext cx="8132440" cy="492443"/>
          </a:xfrm>
        </p:spPr>
        <p:txBody>
          <a:bodyPr/>
          <a:lstStyle/>
          <a:p>
            <a:r>
              <a:rPr lang="cs-CZ" dirty="0"/>
              <a:t>PS Udržitelné materiály a oběhové hospodářství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98A2A86-8D2A-4925-AEBB-2CAA876506F5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1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32648" y="2347831"/>
            <a:ext cx="8139344" cy="2665345"/>
          </a:xfrm>
        </p:spPr>
        <p:txBody>
          <a:bodyPr/>
          <a:lstStyle/>
          <a:p>
            <a:r>
              <a:rPr lang="cs-CZ" dirty="0"/>
              <a:t> Pokračování v účasti na </a:t>
            </a:r>
            <a:r>
              <a:rPr lang="cs-CZ" b="1" dirty="0"/>
              <a:t>LEED International </a:t>
            </a:r>
            <a:r>
              <a:rPr lang="cs-CZ" b="1" dirty="0" err="1"/>
              <a:t>Round</a:t>
            </a:r>
            <a:r>
              <a:rPr lang="cs-CZ" b="1" dirty="0"/>
              <a:t> Table </a:t>
            </a:r>
            <a:r>
              <a:rPr lang="cs-CZ" dirty="0"/>
              <a:t>pro LEED V4, prezentovat výstupy 2x ročně</a:t>
            </a:r>
          </a:p>
          <a:p>
            <a:r>
              <a:rPr lang="cs-CZ" dirty="0"/>
              <a:t>Informování členů o vývoji certifikačních systémů pro </a:t>
            </a:r>
            <a:r>
              <a:rPr lang="cs-CZ" b="1" dirty="0"/>
              <a:t>rezidenční budovy</a:t>
            </a:r>
          </a:p>
          <a:p>
            <a:r>
              <a:rPr lang="cs-CZ" b="1" dirty="0"/>
              <a:t>Mapování vývoje </a:t>
            </a:r>
            <a:r>
              <a:rPr lang="cs-CZ" dirty="0"/>
              <a:t>nárůstu certifikovaných budov v ČR</a:t>
            </a:r>
          </a:p>
          <a:p>
            <a:r>
              <a:rPr lang="cs-CZ" b="1" dirty="0"/>
              <a:t>Propagace principů </a:t>
            </a:r>
            <a:r>
              <a:rPr lang="cs-CZ" dirty="0"/>
              <a:t>certifikace šetrných budov včetně </a:t>
            </a:r>
            <a:r>
              <a:rPr lang="cs-CZ" b="1" dirty="0"/>
              <a:t>medializace konkrétních projektů členů</a:t>
            </a: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340769"/>
            <a:ext cx="8132440" cy="492443"/>
          </a:xfrm>
        </p:spPr>
        <p:txBody>
          <a:bodyPr/>
          <a:lstStyle/>
          <a:p>
            <a:r>
              <a:rPr lang="cs-CZ" dirty="0"/>
              <a:t>PS Certifikace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98A2A86-8D2A-4925-AEBB-2CAA876506F5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0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32648" y="2348880"/>
            <a:ext cx="8139344" cy="2665345"/>
          </a:xfrm>
        </p:spPr>
        <p:txBody>
          <a:bodyPr/>
          <a:lstStyle/>
          <a:p>
            <a:r>
              <a:rPr lang="cs-CZ" dirty="0"/>
              <a:t> Uspořádání </a:t>
            </a:r>
            <a:r>
              <a:rPr lang="cs-CZ" b="1" dirty="0"/>
              <a:t>informačních seminářů pro veřejnou sféru </a:t>
            </a:r>
            <a:r>
              <a:rPr lang="cs-CZ" dirty="0"/>
              <a:t>na podporu zadávání zakázek na kvalitu místo nejnižší ceny</a:t>
            </a:r>
          </a:p>
          <a:p>
            <a:r>
              <a:rPr lang="cs-CZ" b="1" dirty="0"/>
              <a:t>Vyhledávání projektů a zadavatelů </a:t>
            </a:r>
            <a:r>
              <a:rPr lang="cs-CZ" dirty="0"/>
              <a:t>s potenciálem společně připravit kvalitní šetrnou budovu</a:t>
            </a:r>
          </a:p>
          <a:p>
            <a:r>
              <a:rPr lang="cs-CZ" dirty="0"/>
              <a:t>Osvěta a propagace kvalitních veřejných zakázek </a:t>
            </a:r>
            <a:r>
              <a:rPr lang="cs-CZ" b="1" dirty="0"/>
              <a:t>formou příkladů dobré praxe </a:t>
            </a:r>
            <a:r>
              <a:rPr lang="cs-CZ" dirty="0"/>
              <a:t>jak mezi zadavateli, tak i potenciálními novými uchazeči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340769"/>
            <a:ext cx="8132440" cy="492443"/>
          </a:xfrm>
        </p:spPr>
        <p:txBody>
          <a:bodyPr/>
          <a:lstStyle/>
          <a:p>
            <a:r>
              <a:rPr lang="cs-CZ" dirty="0"/>
              <a:t>PS Veřejné zakázky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98A2A86-8D2A-4925-AEBB-2CAA876506F5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829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44752" y="2420888"/>
            <a:ext cx="8139344" cy="2665345"/>
          </a:xfrm>
        </p:spPr>
        <p:txBody>
          <a:bodyPr/>
          <a:lstStyle/>
          <a:p>
            <a:r>
              <a:rPr lang="cs-CZ" dirty="0"/>
              <a:t>Pokračování účasti na přípravě </a:t>
            </a:r>
            <a:r>
              <a:rPr lang="cs-CZ" b="1" dirty="0"/>
              <a:t>směrnice k environmentální náročnosti budov </a:t>
            </a:r>
            <a:r>
              <a:rPr lang="cs-CZ" dirty="0"/>
              <a:t>(</a:t>
            </a:r>
            <a:r>
              <a:rPr lang="cs-CZ" dirty="0" err="1"/>
              <a:t>Environmental</a:t>
            </a:r>
            <a:r>
              <a:rPr lang="cs-CZ" dirty="0"/>
              <a:t> Performance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Buildings</a:t>
            </a:r>
            <a:r>
              <a:rPr lang="cs-CZ" dirty="0"/>
              <a:t>)</a:t>
            </a:r>
          </a:p>
          <a:p>
            <a:r>
              <a:rPr lang="cs-CZ" b="1" dirty="0"/>
              <a:t>Přímá spolupráce s MPO</a:t>
            </a:r>
            <a:r>
              <a:rPr lang="cs-CZ" dirty="0"/>
              <a:t>, které má většinu této legislativy v gesci</a:t>
            </a:r>
          </a:p>
          <a:p>
            <a:r>
              <a:rPr lang="cs-CZ" dirty="0"/>
              <a:t>Konzultování přípravy </a:t>
            </a:r>
            <a:r>
              <a:rPr lang="cs-CZ" b="1" dirty="0"/>
              <a:t>strategie rozšíření BIM </a:t>
            </a:r>
            <a:r>
              <a:rPr lang="cs-CZ" dirty="0"/>
              <a:t>v ČR</a:t>
            </a:r>
          </a:p>
          <a:p>
            <a:r>
              <a:rPr lang="cs-CZ" dirty="0"/>
              <a:t>Legislativa k </a:t>
            </a:r>
            <a:r>
              <a:rPr lang="cs-CZ" b="1" dirty="0"/>
              <a:t>energetické efektivitě </a:t>
            </a:r>
            <a:r>
              <a:rPr lang="cs-CZ" dirty="0"/>
              <a:t>(zejména směrnice EED, EPBD) a související dotační programy se řeší prostřednictvím </a:t>
            </a:r>
            <a:r>
              <a:rPr lang="cs-CZ" b="1" dirty="0"/>
              <a:t>aliance Šance pro budovy</a:t>
            </a: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340769"/>
            <a:ext cx="8132440" cy="492443"/>
          </a:xfrm>
        </p:spPr>
        <p:txBody>
          <a:bodyPr/>
          <a:lstStyle/>
          <a:p>
            <a:r>
              <a:rPr lang="cs-CZ" dirty="0"/>
              <a:t>PS Evropská legislativa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98A2A86-8D2A-4925-AEBB-2CAA876506F5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32648" y="2461822"/>
            <a:ext cx="8139344" cy="3410164"/>
          </a:xfrm>
        </p:spPr>
        <p:txBody>
          <a:bodyPr/>
          <a:lstStyle/>
          <a:p>
            <a:r>
              <a:rPr lang="cs-CZ" dirty="0"/>
              <a:t>Pokračovat v účasti soutěže CBRE </a:t>
            </a:r>
            <a:r>
              <a:rPr lang="cs-CZ" b="1" dirty="0"/>
              <a:t>Zasedačka roku</a:t>
            </a:r>
          </a:p>
          <a:p>
            <a:r>
              <a:rPr lang="cs-CZ" dirty="0"/>
              <a:t>Spolupráce se členy Rady na projektech osvěty – </a:t>
            </a:r>
            <a:r>
              <a:rPr lang="cs-CZ" b="1" dirty="0"/>
              <a:t>měření kvality prostředí ve školách</a:t>
            </a:r>
            <a:r>
              <a:rPr lang="cs-CZ" dirty="0"/>
              <a:t>. Měření proběhlo, zpracováváme výstupy. </a:t>
            </a:r>
          </a:p>
          <a:p>
            <a:r>
              <a:rPr lang="cs-CZ" dirty="0"/>
              <a:t>Spolupráce s MŠMT ke zlepšení prostředí ve školách </a:t>
            </a:r>
          </a:p>
          <a:p>
            <a:r>
              <a:rPr lang="cs-CZ" b="1" dirty="0"/>
              <a:t>Specializované semináře </a:t>
            </a:r>
            <a:r>
              <a:rPr lang="cs-CZ" dirty="0"/>
              <a:t>pro odbornou veřejnost- architekti, projektanti certifikované </a:t>
            </a:r>
            <a:r>
              <a:rPr lang="cs-CZ" b="1" dirty="0"/>
              <a:t>ČKAIT</a:t>
            </a:r>
            <a:r>
              <a:rPr lang="cs-CZ" dirty="0"/>
              <a:t>. (semináře: automatizace a kvalita vzduchu/aktivní designe a akustika)</a:t>
            </a:r>
          </a:p>
          <a:p>
            <a:r>
              <a:rPr lang="cs-CZ" dirty="0"/>
              <a:t>Intenzivně </a:t>
            </a:r>
            <a:r>
              <a:rPr lang="cs-CZ" b="1" dirty="0"/>
              <a:t>propagovat téma v PR</a:t>
            </a:r>
            <a:r>
              <a:rPr lang="cs-CZ" dirty="0"/>
              <a:t> vůči širší veřejnosti (měření ve školách) a klíčovým manažerům - HR, finance, </a:t>
            </a:r>
            <a:r>
              <a:rPr lang="cs-CZ" dirty="0" err="1"/>
              <a:t>mktg</a:t>
            </a:r>
            <a:r>
              <a:rPr lang="cs-CZ" dirty="0"/>
              <a:t> (komerční sektor) </a:t>
            </a: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340769"/>
            <a:ext cx="8132440" cy="492443"/>
          </a:xfrm>
        </p:spPr>
        <p:txBody>
          <a:bodyPr/>
          <a:lstStyle/>
          <a:p>
            <a:r>
              <a:rPr lang="cs-CZ" dirty="0"/>
              <a:t>PS Kvalita vnitřního prostředí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98A2A86-8D2A-4925-AEBB-2CAA876506F5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86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32648" y="2621740"/>
            <a:ext cx="8139344" cy="2665345"/>
          </a:xfrm>
        </p:spPr>
        <p:txBody>
          <a:bodyPr/>
          <a:lstStyle/>
          <a:p>
            <a:r>
              <a:rPr lang="cs-CZ" dirty="0"/>
              <a:t>Oslovení ke spolupráci a </a:t>
            </a:r>
            <a:r>
              <a:rPr lang="cs-CZ" dirty="0" err="1"/>
              <a:t>nasměřování</a:t>
            </a:r>
            <a:r>
              <a:rPr lang="cs-CZ" dirty="0"/>
              <a:t> v rámci PS : z členů Koncept </a:t>
            </a:r>
            <a:r>
              <a:rPr lang="cs-CZ" dirty="0" err="1"/>
              <a:t>Ekotech</a:t>
            </a:r>
            <a:r>
              <a:rPr lang="cs-CZ" dirty="0"/>
              <a:t>, </a:t>
            </a:r>
            <a:r>
              <a:rPr lang="cs-CZ" dirty="0" err="1"/>
              <a:t>Liko-S</a:t>
            </a:r>
            <a:r>
              <a:rPr lang="cs-CZ" dirty="0"/>
              <a:t>, Skanska, nečlenská spol. ASIO (důvod ke vstoupení)</a:t>
            </a:r>
          </a:p>
          <a:p>
            <a:r>
              <a:rPr lang="cs-CZ" dirty="0"/>
              <a:t>Ustanovit pracovní skupinu, definovat cíle a aktivity</a:t>
            </a:r>
          </a:p>
          <a:p>
            <a:r>
              <a:rPr lang="cs-CZ" dirty="0"/>
              <a:t>Zmapovat legislativní prostředí, identifikovat bariéry a spolupracovat s MŽP na jejich odstranění</a:t>
            </a:r>
          </a:p>
          <a:p>
            <a:r>
              <a:rPr lang="cs-CZ" dirty="0"/>
              <a:t>Propagovat téma úspor vody v médiích, vytvořit „naléhavost“ tématu</a:t>
            </a: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340769"/>
            <a:ext cx="8132440" cy="492443"/>
          </a:xfrm>
        </p:spPr>
        <p:txBody>
          <a:bodyPr/>
          <a:lstStyle/>
          <a:p>
            <a:r>
              <a:rPr lang="cs-CZ" dirty="0"/>
              <a:t>PS Hospodaření s vodou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98A2A86-8D2A-4925-AEBB-2CAA876506F5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13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2047259"/>
            <a:ext cx="8492480" cy="5078313"/>
          </a:xfrm>
        </p:spPr>
        <p:txBody>
          <a:bodyPr/>
          <a:lstStyle/>
          <a:p>
            <a:pPr indent="0">
              <a:buNone/>
            </a:pPr>
            <a:r>
              <a:rPr lang="cs-CZ" sz="1800" b="1" u="sng" dirty="0"/>
              <a:t>PLENÁRNÍ SEKCE </a:t>
            </a:r>
            <a:r>
              <a:rPr lang="cs-CZ" sz="1800" b="1" u="sng" dirty="0" err="1"/>
              <a:t>Key</a:t>
            </a:r>
            <a:r>
              <a:rPr lang="cs-CZ" sz="1800" b="1" u="sng" dirty="0"/>
              <a:t> </a:t>
            </a:r>
            <a:r>
              <a:rPr lang="cs-CZ" sz="1800" b="1" u="sng" dirty="0" err="1"/>
              <a:t>note</a:t>
            </a:r>
            <a:r>
              <a:rPr lang="cs-CZ" sz="1800" b="1" u="sng" dirty="0"/>
              <a:t> </a:t>
            </a:r>
            <a:r>
              <a:rPr lang="cs-CZ" sz="1800" b="1" u="sng" dirty="0" err="1"/>
              <a:t>speach</a:t>
            </a:r>
            <a:r>
              <a:rPr lang="cs-CZ" sz="1800" b="1" u="sng" dirty="0"/>
              <a:t>: </a:t>
            </a:r>
          </a:p>
          <a:p>
            <a:pPr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Vize staveb budoucnosti – </a:t>
            </a:r>
            <a:r>
              <a:rPr lang="cs-CZ" sz="1800" dirty="0">
                <a:solidFill>
                  <a:schemeClr val="tx1"/>
                </a:solidFill>
              </a:rPr>
              <a:t>jaké požadavky na budovy přinesou rychle se rozvíjející technologie a potřeby ochrany prostředí (Ondřej </a:t>
            </a:r>
            <a:r>
              <a:rPr lang="cs-CZ" sz="1800" dirty="0" err="1">
                <a:solidFill>
                  <a:schemeClr val="tx1"/>
                </a:solidFill>
              </a:rPr>
              <a:t>Doule</a:t>
            </a:r>
            <a:r>
              <a:rPr lang="cs-CZ" sz="1800" dirty="0">
                <a:solidFill>
                  <a:schemeClr val="tx1"/>
                </a:solidFill>
              </a:rPr>
              <a:t>, </a:t>
            </a:r>
            <a:r>
              <a:rPr lang="cs-CZ" sz="1800" dirty="0" err="1">
                <a:solidFill>
                  <a:schemeClr val="tx1"/>
                </a:solidFill>
              </a:rPr>
              <a:t>space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err="1">
                <a:solidFill>
                  <a:schemeClr val="tx1"/>
                </a:solidFill>
              </a:rPr>
              <a:t>architect</a:t>
            </a:r>
            <a:r>
              <a:rPr lang="cs-CZ" sz="1800" dirty="0">
                <a:solidFill>
                  <a:schemeClr val="tx1"/>
                </a:solidFill>
              </a:rPr>
              <a:t>)</a:t>
            </a:r>
          </a:p>
          <a:p>
            <a:pPr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Současné trendy </a:t>
            </a:r>
            <a:r>
              <a:rPr lang="cs-CZ" sz="1800" dirty="0">
                <a:solidFill>
                  <a:schemeClr val="tx1"/>
                </a:solidFill>
              </a:rPr>
              <a:t>– case study/trendy, materiály/technologie </a:t>
            </a:r>
          </a:p>
          <a:p>
            <a:pPr indent="0">
              <a:spcBef>
                <a:spcPts val="0"/>
              </a:spcBef>
              <a:buNone/>
            </a:pPr>
            <a:endParaRPr lang="cs-CZ" sz="1800" u="sng" dirty="0"/>
          </a:p>
          <a:p>
            <a:pPr indent="0">
              <a:spcBef>
                <a:spcPts val="0"/>
              </a:spcBef>
              <a:buNone/>
            </a:pPr>
            <a:r>
              <a:rPr lang="cs-CZ" sz="1800" b="1" u="sng" dirty="0"/>
              <a:t>3 BLOKY PARALELNÍCH SEKCÍ NA RŮZNÁ TÉMATA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1800" dirty="0"/>
              <a:t>Blok 1			                              Blok 3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1800" b="1" dirty="0"/>
              <a:t>Vnitřní prostředí</a:t>
            </a:r>
            <a:r>
              <a:rPr lang="cs-CZ" sz="1800" dirty="0"/>
              <a:t>		                              </a:t>
            </a:r>
            <a:r>
              <a:rPr lang="cs-CZ" sz="1800" b="1" dirty="0">
                <a:solidFill>
                  <a:schemeClr val="tx1"/>
                </a:solidFill>
              </a:rPr>
              <a:t>Příklad dobré praxe ZVZ (nemocnice OL)</a:t>
            </a:r>
            <a:r>
              <a:rPr lang="cs-CZ" sz="1800" dirty="0"/>
              <a:t>                </a:t>
            </a:r>
            <a:r>
              <a:rPr lang="cs-CZ" sz="1800" b="1" dirty="0"/>
              <a:t> 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1800" b="1" dirty="0"/>
              <a:t>Hospodaření s vodou </a:t>
            </a:r>
            <a:r>
              <a:rPr lang="cs-CZ" sz="1800" dirty="0"/>
              <a:t> 	                              </a:t>
            </a:r>
            <a:r>
              <a:rPr lang="cs-CZ" sz="1800" b="1" dirty="0">
                <a:solidFill>
                  <a:schemeClr val="tx1"/>
                </a:solidFill>
              </a:rPr>
              <a:t>Internet </a:t>
            </a:r>
            <a:r>
              <a:rPr lang="cs-CZ" sz="1800" b="1" dirty="0" err="1">
                <a:solidFill>
                  <a:schemeClr val="tx1"/>
                </a:solidFill>
              </a:rPr>
              <a:t>of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Things</a:t>
            </a:r>
            <a:r>
              <a:rPr lang="cs-CZ" sz="1800" dirty="0"/>
              <a:t>	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1800" b="1" dirty="0"/>
              <a:t>BIM: </a:t>
            </a:r>
            <a:r>
              <a:rPr lang="cs-CZ" sz="1800" dirty="0"/>
              <a:t>výhody při provozování budov	             </a:t>
            </a:r>
            <a:r>
              <a:rPr lang="cs-CZ" sz="1800" b="1" dirty="0">
                <a:solidFill>
                  <a:schemeClr val="tx1"/>
                </a:solidFill>
              </a:rPr>
              <a:t>Cirkulární ekonomika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1800" dirty="0"/>
              <a:t>	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1800" dirty="0"/>
              <a:t>Blok 2</a:t>
            </a:r>
          </a:p>
          <a:p>
            <a:pPr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Energetická účinnost z pohledu automatizace </a:t>
            </a:r>
          </a:p>
          <a:p>
            <a:pPr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Udržitelné materiály </a:t>
            </a:r>
            <a:br>
              <a:rPr lang="cs-CZ" sz="1800" b="1" dirty="0">
                <a:solidFill>
                  <a:schemeClr val="tx1"/>
                </a:solidFill>
              </a:rPr>
            </a:br>
            <a:r>
              <a:rPr lang="cs-CZ" sz="1800" b="1" dirty="0">
                <a:solidFill>
                  <a:schemeClr val="tx1"/>
                </a:solidFill>
              </a:rPr>
              <a:t>Finanční nástroje </a:t>
            </a:r>
            <a:r>
              <a:rPr lang="cs-CZ" sz="1800" dirty="0">
                <a:solidFill>
                  <a:schemeClr val="tx1"/>
                </a:solidFill>
              </a:rPr>
              <a:t>– zelené dluhopisy</a:t>
            </a:r>
          </a:p>
          <a:p>
            <a:pPr indent="0">
              <a:spcBef>
                <a:spcPts val="0"/>
              </a:spcBef>
              <a:buNone/>
            </a:pPr>
            <a:endParaRPr lang="cs-CZ" sz="1800" dirty="0"/>
          </a:p>
          <a:p>
            <a:endParaRPr lang="cs-CZ" sz="1800" dirty="0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79512" y="1271082"/>
            <a:ext cx="8639605" cy="861774"/>
          </a:xfrm>
        </p:spPr>
        <p:txBody>
          <a:bodyPr/>
          <a:lstStyle/>
          <a:p>
            <a:pPr algn="ctr"/>
            <a:r>
              <a:rPr lang="cs-CZ" sz="2500" dirty="0"/>
              <a:t>Konference: ŠB 2017 - Trendy Šetrného stavebnictví 2030/2050</a:t>
            </a:r>
            <a:br>
              <a:rPr lang="cs-CZ" sz="2500" dirty="0"/>
            </a:br>
            <a:r>
              <a:rPr lang="cs-CZ" sz="2500" dirty="0"/>
              <a:t>14.11.2017, Hotel </a:t>
            </a:r>
            <a:r>
              <a:rPr lang="cs-CZ" sz="2500" dirty="0" err="1"/>
              <a:t>Clarion</a:t>
            </a:r>
            <a:endParaRPr lang="cs-CZ" sz="250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98A2A86-8D2A-4925-AEBB-2CAA876506F5}" type="datetime1">
              <a:rPr lang="cs-CZ" smtClean="0"/>
              <a:t>17. 5. 2017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Brunch s Českou radou pro šetrné budovy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923835"/>
      </p:ext>
    </p:extLst>
  </p:cSld>
  <p:clrMapOvr>
    <a:masterClrMapping/>
  </p:clrMapOvr>
</p:sld>
</file>

<file path=ppt/theme/theme1.xml><?xml version="1.0" encoding="utf-8"?>
<a:theme xmlns:a="http://schemas.openxmlformats.org/drawingml/2006/main" name="czgbc_sablona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886FEDA888D942B0FB415A7017BDB4" ma:contentTypeVersion="3" ma:contentTypeDescription="Create a new document." ma:contentTypeScope="" ma:versionID="82bb56782d24f96114b659b08803cfa4">
  <xsd:schema xmlns:xsd="http://www.w3.org/2001/XMLSchema" xmlns:xs="http://www.w3.org/2001/XMLSchema" xmlns:p="http://schemas.microsoft.com/office/2006/metadata/properties" xmlns:ns2="deb30faa-a14a-49b2-9ca6-636c8ee275de" targetNamespace="http://schemas.microsoft.com/office/2006/metadata/properties" ma:root="true" ma:fieldsID="f5c03f3d144cfce83823930feac3a8b3" ns2:_="">
    <xsd:import namespace="deb30faa-a14a-49b2-9ca6-636c8ee275d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30faa-a14a-49b2-9ca6-636c8ee275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A6CBA7-473E-4307-A874-AB2D121533D4}">
  <ds:schemaRefs>
    <ds:schemaRef ds:uri="http://purl.org/dc/elements/1.1/"/>
    <ds:schemaRef ds:uri="http://schemas.microsoft.com/office/2006/metadata/properties"/>
    <ds:schemaRef ds:uri="http://purl.org/dc/terms/"/>
    <ds:schemaRef ds:uri="deb30faa-a14a-49b2-9ca6-636c8ee275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A3D6EBD-1DAE-4FE7-9F52-2A4B56A07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b30faa-a14a-49b2-9ca6-636c8ee275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E09BD8-F2D6-4089-A9D6-1C3CE646D8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czgbc_sablona_prezentace</Template>
  <TotalTime>2649</TotalTime>
  <Words>621</Words>
  <Application>Microsoft Office PowerPoint</Application>
  <PresentationFormat>Předvádění na obrazovce (4:3)</PresentationFormat>
  <Paragraphs>102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czgbc_sablona_prezentace</vt:lpstr>
      <vt:lpstr>ČESKÁ RADA PRO ŠETRNÉ BUDOVY  AKTIVITY A CÍLE PRO ROK 2017 </vt:lpstr>
      <vt:lpstr>PS Energetický management </vt:lpstr>
      <vt:lpstr>PS Udržitelné materiály a oběhové hospodářství</vt:lpstr>
      <vt:lpstr>PS Certifikace</vt:lpstr>
      <vt:lpstr>PS Veřejné zakázky</vt:lpstr>
      <vt:lpstr>PS Evropská legislativa</vt:lpstr>
      <vt:lpstr>PS Kvalita vnitřního prostředí</vt:lpstr>
      <vt:lpstr>PS Hospodaření s vodou</vt:lpstr>
      <vt:lpstr>Konference: ŠB 2017 - Trendy Šetrného stavebnictví 2030/2050 14.11.2017, Hotel Clarion</vt:lpstr>
      <vt:lpstr>Oslovené firmy k partnerství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Libor Marek</dc:creator>
  <cp:lastModifiedBy>Moki Topiarzová</cp:lastModifiedBy>
  <cp:revision>172</cp:revision>
  <dcterms:created xsi:type="dcterms:W3CDTF">2014-10-21T11:09:30Z</dcterms:created>
  <dcterms:modified xsi:type="dcterms:W3CDTF">2017-05-17T13:57:09Z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0x0101008F886FEDA888D942B0FB415A7017BDB4</vt:lpwstr>
  </property>
</Properties>
</file>